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565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11" Type="http://schemas.openxmlformats.org/officeDocument/2006/relationships/image" Target="../media/image8.png"/><Relationship Id="rId5" Type="http://schemas.openxmlformats.org/officeDocument/2006/relationships/slide" Target="slide12.xml"/><Relationship Id="rId10" Type="http://schemas.openxmlformats.org/officeDocument/2006/relationships/image" Target="../media/image7.png"/><Relationship Id="rId4" Type="http://schemas.openxmlformats.org/officeDocument/2006/relationships/slide" Target="slide11.xml"/><Relationship Id="rId9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14_1#0719d9d5d?vaa=1&amp;vcp=1&amp;pid=c13e75fc3&amp;color=36,64,97&amp;vtp=1&amp;bt=1&amp;bbb=1"/>
          <p:cNvSpPr/>
          <p:nvPr/>
        </p:nvSpPr>
        <p:spPr>
          <a:xfrm>
            <a:off x="539496" y="316457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离散型随机变量的方差越大，随机变量越稳定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T_7_AN.16_1#0719d9d5d.bracket?vaa=1&amp;vcp=1&amp;pid=c13e75fc3&amp;color=36,64,97&amp;vpa=4&amp;vtp=1"/>
          <p:cNvSpPr/>
          <p:nvPr/>
        </p:nvSpPr>
        <p:spPr>
          <a:xfrm>
            <a:off x="5910803" y="3160762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p:sp>
        <p:nvSpPr>
          <p:cNvPr id="4" name="QT_7_AS.15_1#0719d9d5d?vaa=1&amp;vcp=1&amp;pid=c13e75fc3&amp;color=36,64,97&amp;vtp=1&amp;bbb=1"/>
          <p:cNvSpPr/>
          <p:nvPr/>
        </p:nvSpPr>
        <p:spPr>
          <a:xfrm>
            <a:off x="539496" y="3538143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离散型随机变量的方差越大，说明随机变量的稳定性越差，方差越小，稳定性越好.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d3749795?vcp=1&amp;pid=439799da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5d3749795?vcp=1&amp;pid=439799daf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fa2176f29?vcp=1&amp;pid=5d3749795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利用定义求离散型随机变量的均值与方差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8_1#c7a0f37bf?vcp=1&amp;vop=1&amp;pid=fa2176f29&amp;color=36,64,97&amp;vtp=1&amp;bbb=1&amp;hb=1"/>
              <p:cNvSpPr/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在一个不透明的纸袋里装有5个大小相同的小球，其中有1个红球和4个黄球,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规定每次从袋中任意摸出一球，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若摸出的是黄球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，则不再放回,直到摸出红球为止,求摸球次数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的均值和方差.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8_1#c7a0f37bf?vcp=1&amp;vop=1&amp;pid=fa2176f2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r="-1756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19_1#c7a0f37bf?vcp=1&amp;vop=1&amp;pid=fa2176f29&amp;color=36,64,97&amp;vtp=1&amp;bbb=1&amp;hb=1"/>
              <p:cNvSpPr/>
              <p:nvPr/>
            </p:nvSpPr>
            <p:spPr>
              <a:xfrm>
                <a:off x="539496" y="2753066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可能的取值为1,2,3,4,5，则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=4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=5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19_1#c7a0f37bf?vcp=1&amp;vop=1&amp;pid=fa2176f2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3066"/>
                <a:ext cx="11109960" cy="957834"/>
              </a:xfrm>
              <a:prstGeom prst="rect">
                <a:avLst/>
              </a:prstGeom>
              <a:blipFill>
                <a:blip r:embed="rId5"/>
                <a:stretch>
                  <a:fillRect l="-1317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O_6_AN.19_2#c7a0f37bf?colgroup=4,8,8,8,8,8&amp;vcp=1&amp;vop=1&amp;pid=fa2176f2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9302591"/>
                  </p:ext>
                </p:extLst>
              </p:nvPr>
            </p:nvGraphicFramePr>
            <p:xfrm>
              <a:off x="539496" y="3847996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O_6_AN.19_2#c7a0f37bf?colgroup=4,8,8,8,8,8&amp;vcp=1&amp;vop=1&amp;pid=fa2176f2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9302591"/>
                  </p:ext>
                </p:extLst>
              </p:nvPr>
            </p:nvGraphicFramePr>
            <p:xfrm>
              <a:off x="539496" y="3847996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56" t="-1563" r="-910000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56" t="-73034" r="-91000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5352" t="-73034" r="-400917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55352" t="-73034" r="-300917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4573" t="-73034" r="-20000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55657" t="-73034" r="-10061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55657" t="-73034" r="-612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19_3#c7a0f37bf?vcp=1&amp;vop=1&amp;pid=fa2176f29&amp;color=36,64,97&amp;vtp=1&amp;bbb=1&amp;hb=1"/>
              <p:cNvSpPr/>
              <p:nvPr/>
            </p:nvSpPr>
            <p:spPr>
              <a:xfrm>
                <a:off x="539496" y="4914796"/>
                <a:ext cx="11109960" cy="11337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由离散型随机变量的均值与方差的定义知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1+2+3+4+5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另解: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1+4+9+16+25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−9=2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6_AN.19_3#c7a0f37bf?vcp=1&amp;vop=1&amp;pid=fa2176f2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14796"/>
                <a:ext cx="11109960" cy="1133793"/>
              </a:xfrm>
              <a:prstGeom prst="rect">
                <a:avLst/>
              </a:prstGeom>
              <a:blipFill>
                <a:blip r:embed="rId7"/>
                <a:stretch>
                  <a:fillRect l="-1317" b="-7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c589b974?vcp=1&amp;pid=5d3749795&amp;color=101,101,255&amp;vtp=1&amp;bt=1&amp;bbb=1"/>
          <p:cNvSpPr/>
          <p:nvPr/>
        </p:nvSpPr>
        <p:spPr>
          <a:xfrm>
            <a:off x="539496" y="828000"/>
            <a:ext cx="11109960" cy="4355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两点分布的均值与方差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0_1#50d2d1fcd?vaa=1&amp;vcp=1&amp;vop=1&amp;pid=0c589b974&amp;color=36,64,97&amp;vtp=1&amp;bbb=1&amp;hb=1"/>
              <p:cNvSpPr/>
              <p:nvPr/>
            </p:nvSpPr>
            <p:spPr>
              <a:xfrm>
                <a:off x="539496" y="1260689"/>
                <a:ext cx="11109960" cy="922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[辽宁鞍山2024高二月考]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机变量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的均值与方差，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0_1#50d2d1fcd?vaa=1&amp;vcp=1&amp;vop=1&amp;pid=0c589b97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0689"/>
                <a:ext cx="11109960" cy="922655"/>
              </a:xfrm>
              <a:prstGeom prst="rect">
                <a:avLst/>
              </a:prstGeom>
              <a:blipFill>
                <a:blip r:embed="rId3"/>
                <a:stretch>
                  <a:fillRect l="-1317" r="-823" b="-152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2_1#50d2d1fcd.bracket?vaa=1&amp;vcp=1&amp;vop=1&amp;pid=0c589b974&amp;color=36,64,97&amp;vpa=5&amp;vtp=1&amp;bbb=1"/>
          <p:cNvSpPr/>
          <p:nvPr/>
        </p:nvSpPr>
        <p:spPr>
          <a:xfrm>
            <a:off x="5198047" y="1910484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0_2#50d2d1fcd.choices?vaa=1&amp;vcp=1&amp;vop=1&amp;pid=0c589b974&amp;color=36,64,97&amp;vtp=1&amp;bbb=1"/>
              <p:cNvSpPr/>
              <p:nvPr/>
            </p:nvSpPr>
            <p:spPr>
              <a:xfrm>
                <a:off x="539496" y="2187789"/>
                <a:ext cx="11109960" cy="516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3152140" algn="l"/>
                    <a:tab pos="6012180" algn="l"/>
                    <a:tab pos="84277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0_2#50d2d1fcd.choices?vaa=1&amp;vcp=1&amp;vop=1&amp;pid=0c589b97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7789"/>
                <a:ext cx="11109960" cy="516509"/>
              </a:xfrm>
              <a:prstGeom prst="rect">
                <a:avLst/>
              </a:prstGeom>
              <a:blipFill>
                <a:blip r:embed="rId4"/>
                <a:stretch>
                  <a:fillRect l="-1317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1_1#50d2d1fcd?vaa=1&amp;vcp=1&amp;vop=1&amp;pid=0c589b974&amp;color=36,64,97&amp;vtp=1&amp;bbb=1"/>
              <p:cNvSpPr/>
              <p:nvPr/>
            </p:nvSpPr>
            <p:spPr>
              <a:xfrm>
                <a:off x="539496" y="2713569"/>
                <a:ext cx="11109960" cy="311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，故D不正确.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1_1#50d2d1fcd?vaa=1&amp;vcp=1&amp;vop=1&amp;pid=0c589b97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3569"/>
                <a:ext cx="11109960" cy="3110040"/>
              </a:xfrm>
              <a:prstGeom prst="rect">
                <a:avLst/>
              </a:prstGeom>
              <a:blipFill>
                <a:blip r:embed="rId5"/>
                <a:stretch>
                  <a:fillRect l="-1317" b="-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1c0d08a3?vcp=1&amp;pid=5d3749795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根据离散型随机变量的均值求参数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4_1#f2f98457b?vaa=1&amp;vcp=1&amp;vop=1&amp;pid=31c0d08a3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某一离散型随机变量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的概率分布列如表所示，且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4_1#f2f98457b?vaa=1&amp;vcp=1&amp;vop=1&amp;pid=31c0d08a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C_6_BD.24_2#f2f98457b?colgroup=6,13,6,6,13&amp;vaa=1&amp;vcp=1&amp;vop=1&amp;pid=31c0d08a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9606064"/>
                  </p:ext>
                </p:extLst>
              </p:nvPr>
            </p:nvGraphicFramePr>
            <p:xfrm>
              <a:off x="539496" y="1815171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09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C_6_BD.24_2#f2f98457b?colgroup=6,13,6,6,13&amp;vaa=1&amp;vcp=1&amp;vop=1&amp;pid=31c0d08a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9606064"/>
                  </p:ext>
                </p:extLst>
              </p:nvPr>
            </p:nvGraphicFramePr>
            <p:xfrm>
              <a:off x="539496" y="1815171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09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538" r="-61574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03125" r="-61574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7480" t="-103125" r="-30866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7480" t="-103125" r="-20866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6_AN.26_1#f2f98457b.bracket?vaa=1&amp;vcp=1&amp;vop=1&amp;pid=31c0d08a3&amp;color=36,64,97&amp;vpa=6&amp;vtp=1"/>
          <p:cNvSpPr/>
          <p:nvPr/>
        </p:nvSpPr>
        <p:spPr>
          <a:xfrm>
            <a:off x="8931212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24_3#f2f98457b.choices?vaa=1&amp;vcp=1&amp;vop=1&amp;pid=31c0d08a3&amp;color=36,64,97&amp;vtp=1&amp;bbb=1"/>
              <p:cNvSpPr/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0219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C.0.1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6" name="QC_6_BD.24_3#f2f98457b.choices?vaa=1&amp;vcp=1&amp;vop=1&amp;pid=31c0d08a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25_1#f2f98457b?vaa=1&amp;vcp=1&amp;vop=1&amp;pid=31c0d08a3&amp;color=36,64,97&amp;vtp=1&amp;bbb=1"/>
              <p:cNvSpPr/>
              <p:nvPr/>
            </p:nvSpPr>
            <p:spPr>
              <a:xfrm>
                <a:off x="539496" y="309406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+0.3=1.5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=0.4−0.4=0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25_1#f2f98457b?vaa=1&amp;vcp=1&amp;vop=1&amp;pid=31c0d08a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4061"/>
                <a:ext cx="11109960" cy="1192340"/>
              </a:xfrm>
              <a:prstGeom prst="rect">
                <a:avLst/>
              </a:prstGeom>
              <a:blipFill>
                <a:blip r:embed="rId6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e64a33af?vcp=1&amp;pid=5d3749795&amp;color=101,101,255&amp;vtp=1&amp;bt=1&amp;bbb=1"/>
          <p:cNvSpPr/>
          <p:nvPr/>
        </p:nvSpPr>
        <p:spPr>
          <a:xfrm>
            <a:off x="539496" y="828000"/>
            <a:ext cx="11109960" cy="4255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根据离散型随机变量的方差求参数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8_1#bb97831f0?vaa=1&amp;vcp=1&amp;vop=1&amp;pid=3e64a33af&amp;color=36,64,97&amp;vtp=1&amp;bbb=1"/>
              <p:cNvSpPr/>
              <p:nvPr/>
            </p:nvSpPr>
            <p:spPr>
              <a:xfrm>
                <a:off x="539496" y="1312513"/>
                <a:ext cx="11109960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[重庆沙坪坝区2025高二期中]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8_1#bb97831f0?vaa=1&amp;vcp=1&amp;vop=1&amp;pid=3e64a33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2513"/>
                <a:ext cx="11109960" cy="341630"/>
              </a:xfrm>
              <a:prstGeom prst="rect">
                <a:avLst/>
              </a:prstGeom>
              <a:blipFill>
                <a:blip r:embed="rId3"/>
                <a:stretch>
                  <a:fillRect l="-1317" t="-8929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C_6_BD.28_2#bb97831f0?colgroup=6,13,13,13&amp;vaa=1&amp;vcp=1&amp;vop=1&amp;pid=3e64a33af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373797"/>
                  </p:ext>
                </p:extLst>
              </p:nvPr>
            </p:nvGraphicFramePr>
            <p:xfrm>
              <a:off x="539496" y="1788194"/>
              <a:ext cx="11073384" cy="989648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51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C_6_BD.28_2#bb97831f0?colgroup=6,13,13,13&amp;vaa=1&amp;vcp=1&amp;vop=1&amp;pid=3e64a33af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373797"/>
                  </p:ext>
                </p:extLst>
              </p:nvPr>
            </p:nvGraphicFramePr>
            <p:xfrm>
              <a:off x="539496" y="1788194"/>
              <a:ext cx="11073384" cy="989648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1471" r="-624701" b="-14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1471" r="-100383" b="-14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51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72632" r="-624701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76" t="-72632" r="-200383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72632" r="-100383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76" t="-72632" r="-383" b="-31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8_3#bb97831f0?vaa=1&amp;vcp=1&amp;vop=1&amp;pid=3e64a33af&amp;color=36,64,97&amp;vtp=1&amp;bbb=1"/>
              <p:cNvSpPr/>
              <p:nvPr/>
            </p:nvSpPr>
            <p:spPr>
              <a:xfrm>
                <a:off x="539496" y="2905794"/>
                <a:ext cx="11109960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28_3#bb97831f0?vaa=1&amp;vcp=1&amp;vop=1&amp;pid=3e64a33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5794"/>
                <a:ext cx="11109960" cy="341630"/>
              </a:xfrm>
              <a:prstGeom prst="rect">
                <a:avLst/>
              </a:prstGeom>
              <a:blipFill>
                <a:blip r:embed="rId5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0_1#bb97831f0.bracket?vaa=1&amp;vcp=1&amp;vop=1&amp;pid=3e64a33af&amp;color=36,64,97&amp;vpa=7&amp;vtp=1"/>
          <p:cNvSpPr/>
          <p:nvPr/>
        </p:nvSpPr>
        <p:spPr>
          <a:xfrm>
            <a:off x="5159566" y="29740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28_4#bb97831f0.choices?vaa=1&amp;vcp=1&amp;vop=1&amp;pid=3e64a33af&amp;color=36,64,97&amp;vtp=1&amp;bbb=1"/>
              <p:cNvSpPr/>
              <p:nvPr/>
            </p:nvSpPr>
            <p:spPr>
              <a:xfrm>
                <a:off x="539496" y="3254979"/>
                <a:ext cx="11109960" cy="5069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28_4#bb97831f0.choices?vaa=1&amp;vcp=1&amp;vop=1&amp;pid=3e64a33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4979"/>
                <a:ext cx="11109960" cy="506921"/>
              </a:xfrm>
              <a:prstGeom prst="rect">
                <a:avLst/>
              </a:prstGeom>
              <a:blipFill>
                <a:blip r:embed="rId6"/>
                <a:stretch>
                  <a:fillRect l="-1317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29_1#bb97831f0?vaa=1&amp;vcp=1&amp;vop=1&amp;pid=3e64a33af&amp;color=36,64,97&amp;vtp=1&amp;bbb=1"/>
              <p:cNvSpPr/>
              <p:nvPr/>
            </p:nvSpPr>
            <p:spPr>
              <a:xfrm>
                <a:off x="539496" y="3770599"/>
                <a:ext cx="11109960" cy="18780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由题得期望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据方差公式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，则其图象对称轴为直线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取得最小值.故选B．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29_1#bb97831f0?vaa=1&amp;vcp=1&amp;vop=1&amp;pid=3e64a33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0599"/>
                <a:ext cx="11109960" cy="1878013"/>
              </a:xfrm>
              <a:prstGeom prst="rect">
                <a:avLst/>
              </a:prstGeom>
              <a:blipFill>
                <a:blip r:embed="rId7"/>
                <a:stretch>
                  <a:fillRect l="-1317" b="-4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c4cff9b7?vcp=1&amp;pid=5d3749795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随机变量的均值与方差性质的应用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2_1#a11fb421a?vcp=1&amp;vop=1&amp;pid=8c4cff9b7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的概率分布如下：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2_1#a11fb421a?vcp=1&amp;vop=1&amp;pid=8c4cff9b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QO_6_BD.32_2#a11fb421a?colgroup=6,20,13,6&amp;vcp=1&amp;vop=1&amp;pid=8c4cff9b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9703844"/>
                  </p:ext>
                </p:extLst>
              </p:nvPr>
            </p:nvGraphicFramePr>
            <p:xfrm>
              <a:off x="539496" y="1815171"/>
              <a:ext cx="11082528" cy="927863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QO_6_BD.32_2#a11fb421a?colgroup=6,20,13,6&amp;vcp=1&amp;vop=1&amp;pid=8c4cff9b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9703844"/>
                  </p:ext>
                </p:extLst>
              </p:nvPr>
            </p:nvGraphicFramePr>
            <p:xfrm>
              <a:off x="539496" y="1815171"/>
              <a:ext cx="11082528" cy="927863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563" r="-616929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567" t="-1563" r="-100128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73034" r="-61692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567" t="-73034" r="-10012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6591" t="-73034" r="-4848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6535" t="-73034" r="-78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33_1#cfeb18cd9?vcp=1&amp;vop=1&amp;pid=a11fb421a&amp;color=36,64,97&amp;vtp=1&amp;bbb=1"/>
              <p:cNvSpPr/>
              <p:nvPr/>
            </p:nvSpPr>
            <p:spPr>
              <a:xfrm>
                <a:off x="539496" y="2881971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求随机变量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33_1#cfeb18cd9?vcp=1&amp;vop=1&amp;pid=a11fb421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1971"/>
                <a:ext cx="11109960" cy="363284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34_1#cfeb18cd9?vcp=1&amp;vop=1&amp;pid=a11fb421a&amp;color=36,64,97&amp;vtp=1&amp;bbb=1"/>
              <p:cNvSpPr/>
              <p:nvPr/>
            </p:nvSpPr>
            <p:spPr>
              <a:xfrm>
                <a:off x="539496" y="3246461"/>
                <a:ext cx="11109960" cy="937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由概率分布的性质知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34_1#cfeb18cd9?vcp=1&amp;vop=1&amp;pid=a11fb421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6461"/>
                <a:ext cx="11109960" cy="937959"/>
              </a:xfrm>
              <a:prstGeom prst="rect">
                <a:avLst/>
              </a:prstGeom>
              <a:blipFill>
                <a:blip r:embed="rId6"/>
                <a:stretch>
                  <a:fillRect l="-1317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O_7_AN.34_2#cfeb18cd9?colgroup=15,15,15&amp;vcp=1&amp;vop=1&amp;pid=a11fb421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3141476"/>
                  </p:ext>
                </p:extLst>
              </p:nvPr>
            </p:nvGraphicFramePr>
            <p:xfrm>
              <a:off x="539496" y="4315801"/>
              <a:ext cx="11073384" cy="928561"/>
            </p:xfrm>
            <a:graphic>
              <a:graphicData uri="http://schemas.openxmlformats.org/drawingml/2006/table">
                <a:tbl>
                  <a:tblPr/>
                  <a:tblGrid>
                    <a:gridCol w="3758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O_7_AN.34_2#cfeb18cd9?colgroup=15,15,15&amp;vcp=1&amp;vop=1&amp;pid=a11fb421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3141476"/>
                  </p:ext>
                </p:extLst>
              </p:nvPr>
            </p:nvGraphicFramePr>
            <p:xfrm>
              <a:off x="539496" y="4315801"/>
              <a:ext cx="11073384" cy="928561"/>
            </p:xfrm>
            <a:graphic>
              <a:graphicData uri="http://schemas.openxmlformats.org/drawingml/2006/table">
                <a:tbl>
                  <a:tblPr/>
                  <a:tblGrid>
                    <a:gridCol w="3758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62" r="-194814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62" t="-73034" r="-194814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03000" t="-73034" r="-10033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03000" t="-73034" r="-333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5_1#9962649ae?vcp=1&amp;vop=1&amp;pid=a11fb421a&amp;color=36,64,97&amp;vtp=1&amp;bt=1&amp;bbb=1"/>
              <p:cNvSpPr/>
              <p:nvPr/>
            </p:nvSpPr>
            <p:spPr>
              <a:xfrm>
                <a:off x="539496" y="161815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35_1#9962649ae?vcp=1&amp;vop=1&amp;pid=a11fb421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815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6_1#9962649ae?vcp=1&amp;vop=1&amp;pid=a11fb421a&amp;color=36,64,97&amp;vtp=1&amp;bbb=1"/>
              <p:cNvSpPr/>
              <p:nvPr/>
            </p:nvSpPr>
            <p:spPr>
              <a:xfrm>
                <a:off x="539496" y="1991791"/>
                <a:ext cx="11109960" cy="31149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6_1#9962649ae?vcp=1&amp;vop=1&amp;pid=a11fb421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91791"/>
                <a:ext cx="11109960" cy="3114993"/>
              </a:xfrm>
              <a:prstGeom prst="rect">
                <a:avLst/>
              </a:prstGeom>
              <a:blipFill>
                <a:blip r:embed="rId4"/>
                <a:stretch>
                  <a:fillRect l="-1317" b="-2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7_1#30a0de542?vcp=1&amp;vop=1&amp;pid=a11fb421a&amp;color=36,64,97&amp;mp=1&amp;vtp=1&amp;bt=1&amp;bbb=1"/>
              <p:cNvSpPr/>
              <p:nvPr/>
            </p:nvSpPr>
            <p:spPr>
              <a:xfrm>
                <a:off x="539496" y="31460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的均值和方差.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37_1#30a0de542?vcp=1&amp;vop=1&amp;pid=a11fb421a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60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8_1#30a0de542?vcp=1&amp;vop=1&amp;pid=a11fb421a&amp;color=36,64,97&amp;vtp=1&amp;bbb=1"/>
              <p:cNvSpPr/>
              <p:nvPr/>
            </p:nvSpPr>
            <p:spPr>
              <a:xfrm>
                <a:off x="539496" y="3561670"/>
                <a:ext cx="11109960" cy="3586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38_1#30a0de542?vcp=1&amp;vop=1&amp;pid=a11fb421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1670"/>
                <a:ext cx="11109960" cy="358648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10f4692?vcp=1&amp;pid=5d3749795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随机变量的均值与方差的实际应用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9_1#9de8468c2?vcp=1&amp;vop=1&amp;pid=d510f4692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[安徽蚌埠2024高二月考]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甲、乙两名射手在一次射击中的得分分别为两个相互独立的随机变量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39_1#9de8468c2?vcp=1&amp;vop=1&amp;pid=d510f469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QO_6_BD.39_2#9de8468c2?colgroup=7,7,15,15&amp;vcp=1&amp;vop=1&amp;pid=d510f46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138581"/>
                  </p:ext>
                </p:extLst>
              </p:nvPr>
            </p:nvGraphicFramePr>
            <p:xfrm>
              <a:off x="539496" y="22196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QO_6_BD.39_2#9de8468c2?colgroup=7,7,15,15&amp;vcp=1&amp;vop=1&amp;pid=d510f46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138581"/>
                  </p:ext>
                </p:extLst>
              </p:nvPr>
            </p:nvGraphicFramePr>
            <p:xfrm>
              <a:off x="539496" y="22196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7" t="-1538" r="-49411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7" t="-103125" r="-49411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675" t="-103125" r="-39090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QO_6_BD.39_3#9de8468c2?colgroup=7,15,7,15&amp;vcp=1&amp;vop=1&amp;pid=d510f46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2424668"/>
                  </p:ext>
                </p:extLst>
              </p:nvPr>
            </p:nvGraphicFramePr>
            <p:xfrm>
              <a:off x="539496" y="31340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QO_6_BD.39_3#9de8468c2?colgroup=7,15,7,15&amp;vcp=1&amp;vop=1&amp;pid=d510f46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2424668"/>
                  </p:ext>
                </p:extLst>
              </p:nvPr>
            </p:nvGraphicFramePr>
            <p:xfrm>
              <a:off x="539496" y="31340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27" t="-1538" r="-49411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27" t="-103125" r="-49411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4481" t="-103125" r="-196104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40_1#6fe02b789?vcp=1&amp;vop=1&amp;pid=9de8468c2&amp;color=36,64,97&amp;vtp=1&amp;bbb=1"/>
              <p:cNvSpPr/>
              <p:nvPr/>
            </p:nvSpPr>
            <p:spPr>
              <a:xfrm>
                <a:off x="539496" y="404846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40_1#6fe02b789?vcp=1&amp;vop=1&amp;pid=9de8468c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48466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41_1#6fe02b789?vcp=1&amp;vop=1&amp;pid=9de8468c2&amp;color=36,64,97&amp;vtp=1&amp;bbb=1"/>
              <p:cNvSpPr/>
              <p:nvPr/>
            </p:nvSpPr>
            <p:spPr>
              <a:xfrm>
                <a:off x="539496" y="445492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解】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由离散型随机变量分布列的性质得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+0.1+0.6=1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;同理，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0.3+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+0.3=1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spc="-50" dirty="0"/>
              </a:p>
            </p:txBody>
          </p:sp>
        </mc:Choice>
        <mc:Fallback xmlns="">
          <p:sp>
            <p:nvSpPr>
              <p:cNvPr id="7" name="QO_7_AN.41_1#6fe02b789?vcp=1&amp;vop=1&amp;pid=9de8468c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54929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2_1#e1a47b182?vcp=1&amp;vop=1&amp;pid=9de8468c2&amp;color=36,64,97&amp;vtp=1&amp;bt=1&amp;bbb=1"/>
              <p:cNvSpPr/>
              <p:nvPr/>
            </p:nvSpPr>
            <p:spPr>
              <a:xfrm>
                <a:off x="539496" y="211679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分别计算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的均值与方差，并依此分析甲、乙的技术状况.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2_1#e1a47b182?vcp=1&amp;vop=1&amp;pid=9de8468c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679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3_1#e1a47b182?vcp=1&amp;vop=1&amp;pid=9de8468c2&amp;color=36,64,97&amp;vtp=1&amp;bbb=1&amp;hb=1"/>
              <p:cNvSpPr/>
              <p:nvPr/>
            </p:nvSpPr>
            <p:spPr>
              <a:xfrm>
                <a:off x="539496" y="2477724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=1×0.3+2×0.1+3×0.6=2.3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=1×0.3+2×0.4+3×0.3=2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1−2.3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2−2.3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3−2.3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×0.6=0.81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，说明在这次射击中，甲的平均得分比乙高，但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说明甲得分的稳定性不如乙，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因此甲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、乙两人技术都不够全面，各有优势和劣势.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43_1#e1a47b182?vcp=1&amp;vop=1&amp;pid=9de8468c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7724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b3957374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b3957374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b3957374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4_1#5bd65da66?vcp=1&amp;vop=1&amp;pid=d510f4692&amp;color=36,64,97&amp;vtp=1&amp;bt=1&amp;bbb=1&amp;hb=1"/>
          <p:cNvSpPr/>
          <p:nvPr/>
        </p:nvSpPr>
        <p:spPr>
          <a:xfrm>
            <a:off x="539496" y="1567801"/>
            <a:ext cx="11109960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甲、乙两家外卖公司，其送餐员的日工资方案如下：甲公司底薪80元，每单抽成4元；乙公司无底薪，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40单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以内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（含40单）的部分每单抽成6元，超出40单的部分每单抽成7元.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假设同一公司送餐员一天的送餐单数相同，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现从两家公司各随机抽取一名送餐员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，并分别记录其50天的送餐单数，得到如下频数表：</a:t>
            </a:r>
            <a:endParaRPr lang="en-US" altLang="zh-CN" sz="1800" dirty="0"/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甲公司送餐员送餐单数频数表</a:t>
            </a:r>
            <a:endParaRPr lang="en-US" altLang="zh-CN" dirty="0"/>
          </a:p>
        </p:txBody>
      </p:sp>
      <p:graphicFrame>
        <p:nvGraphicFramePr>
          <p:cNvPr id="21" name="QO_6_BD.44_2#5bd65da66?colgroup=11,6,6,6,6,6&amp;vcp=1&amp;vop=1&amp;pid=d510f4692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566558"/>
              </p:ext>
            </p:extLst>
          </p:nvPr>
        </p:nvGraphicFramePr>
        <p:xfrm>
          <a:off x="539496" y="3304145"/>
          <a:ext cx="11036808" cy="779654"/>
        </p:xfrm>
        <a:graphic>
          <a:graphicData uri="http://schemas.openxmlformats.org/drawingml/2006/table">
            <a:tbl>
              <a:tblPr/>
              <a:tblGrid>
                <a:gridCol w="276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送餐单数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天数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O_6_BD.44_3#5bd65da66?vcp=1&amp;vop=1&amp;pid=d510f4692&amp;color=36,64,97&amp;vtp=1&amp;bbb=1"/>
          <p:cNvSpPr/>
          <p:nvPr/>
        </p:nvSpPr>
        <p:spPr>
          <a:xfrm>
            <a:off x="539496" y="4218545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乙公司送餐员送餐单数频数表</a:t>
            </a:r>
            <a:endParaRPr lang="en-US" altLang="zh-CN" sz="1800" dirty="0"/>
          </a:p>
        </p:txBody>
      </p:sp>
      <p:graphicFrame>
        <p:nvGraphicFramePr>
          <p:cNvPr id="41" name="QO_6_BD.44_4#5bd65da66?colgroup=11,6,6,6,6,6&amp;vcp=1&amp;vop=1&amp;pid=d510f4692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514746"/>
              </p:ext>
            </p:extLst>
          </p:nvPr>
        </p:nvGraphicFramePr>
        <p:xfrm>
          <a:off x="539496" y="4710035"/>
          <a:ext cx="11036808" cy="779654"/>
        </p:xfrm>
        <a:graphic>
          <a:graphicData uri="http://schemas.openxmlformats.org/drawingml/2006/table">
            <a:tbl>
              <a:tblPr/>
              <a:tblGrid>
                <a:gridCol w="276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5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送餐单数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天数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4_5#5bd65da66?vcp=1&amp;vop=1&amp;pid=d510f4692&amp;color=36,64,97&amp;vtp=1&amp;bt=1&amp;bbb=1"/>
          <p:cNvSpPr/>
          <p:nvPr/>
        </p:nvSpPr>
        <p:spPr>
          <a:xfrm>
            <a:off x="539496" y="3353167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若将频率视为概率，回答下列问题：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5_1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4A8388A8-B6E5-9E1A-1824-DA5D9816F41E}"/>
                  </a:ext>
                </a:extLst>
              </p:cNvPr>
              <p:cNvSpPr/>
              <p:nvPr/>
            </p:nvSpPr>
            <p:spPr>
              <a:xfrm>
                <a:off x="539496" y="827999"/>
                <a:ext cx="11109960" cy="3065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记乙公司送餐员日工资为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（单位：元），求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的概率分布和均值；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5_1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4A8388A8-B6E5-9E1A-1824-DA5D9816F4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7999"/>
                <a:ext cx="11109960" cy="306515"/>
              </a:xfrm>
              <a:prstGeom prst="rect">
                <a:avLst/>
              </a:prstGeom>
              <a:blipFill>
                <a:blip r:embed="rId2"/>
                <a:stretch>
                  <a:fillRect l="-1317" t="-16000" b="-46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6_1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509D2BDA-90EE-2F05-35C1-1535DA2DD403}"/>
                  </a:ext>
                </a:extLst>
              </p:cNvPr>
              <p:cNvSpPr/>
              <p:nvPr/>
            </p:nvSpPr>
            <p:spPr>
              <a:xfrm>
                <a:off x="539496" y="1135507"/>
                <a:ext cx="11109960" cy="3469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设乙公司送餐员送餐单数为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=38×6=228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=228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=39×6=234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=234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=40×6=240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=240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=40×6+1×7=247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=247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=40×6+2×7=254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=254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的所有可能取值为228，234，240，247，254，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6_1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509D2BDA-90EE-2F05-35C1-1535DA2DD4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5507"/>
                <a:ext cx="11109960" cy="3469005"/>
              </a:xfrm>
              <a:prstGeom prst="rect">
                <a:avLst/>
              </a:prstGeom>
              <a:blipFill>
                <a:blip r:embed="rId3"/>
                <a:stretch>
                  <a:fillRect l="-1317" t="-1230" b="-4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QO_7_AN.46_2#07e95f41d?colgroup=2,8,8,8,8,8&amp;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ACEC37FC-5BDD-3A9A-D43D-F9DEA17BD5A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993487"/>
                  </p:ext>
                </p:extLst>
              </p:nvPr>
            </p:nvGraphicFramePr>
            <p:xfrm>
              <a:off x="539496" y="4686427"/>
              <a:ext cx="11082528" cy="900812"/>
            </p:xfrm>
            <a:graphic>
              <a:graphicData uri="http://schemas.openxmlformats.org/drawingml/2006/table">
                <a:tbl>
                  <a:tblPr/>
                  <a:tblGrid>
                    <a:gridCol w="658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7750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3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QO_7_AN.46_2#07e95f41d?colgroup=2,8,8,8,8,8&amp;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ACEC37FC-5BDD-3A9A-D43D-F9DEA17BD5A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993487"/>
                  </p:ext>
                </p:extLst>
              </p:nvPr>
            </p:nvGraphicFramePr>
            <p:xfrm>
              <a:off x="539496" y="4686427"/>
              <a:ext cx="11082528" cy="900812"/>
            </p:xfrm>
            <a:graphic>
              <a:graphicData uri="http://schemas.openxmlformats.org/drawingml/2006/table">
                <a:tbl>
                  <a:tblPr/>
                  <a:tblGrid>
                    <a:gridCol w="658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7750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26" t="-4839" r="-1586111" b="-14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30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26" t="-74713" r="-1586111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871" t="-74713" r="-400877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1871" t="-74713" r="-300877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195" t="-74713" r="-200000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2164" t="-74713" r="-100585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2164" t="-74713" r="-585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46_3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5C6E002E-9679-0C2A-0EE8-51D3108965AD}"/>
                  </a:ext>
                </a:extLst>
              </p:cNvPr>
              <p:cNvSpPr/>
              <p:nvPr/>
            </p:nvSpPr>
            <p:spPr>
              <a:xfrm>
                <a:off x="539496" y="5715127"/>
                <a:ext cx="11109960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=228×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+234×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+247×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+254×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=241.8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46_3#07e95f41d?vcp=1&amp;vop=1&amp;pid=5bd65da66&amp;color=36,64,97&amp;vtp=1&amp;bbb=1">
                <a:extLst>
                  <a:ext uri="{FF2B5EF4-FFF2-40B4-BE49-F238E27FC236}">
                    <a16:creationId xmlns:a16="http://schemas.microsoft.com/office/drawing/2014/main" id="{5C6E002E-9679-0C2A-0EE8-51D3108965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15127"/>
                <a:ext cx="11109960" cy="459359"/>
              </a:xfrm>
              <a:prstGeom prst="rect">
                <a:avLst/>
              </a:prstGeom>
              <a:blipFill>
                <a:blip r:embed="rId5"/>
                <a:stretch>
                  <a:fillRect l="-1317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55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47_1#96c2bc710?vcp=1&amp;vop=1&amp;pid=5bd65da66&amp;color=36,64,97&amp;vtp=1&amp;bt=1&amp;bbb=1&amp;hb=1"/>
          <p:cNvSpPr/>
          <p:nvPr/>
        </p:nvSpPr>
        <p:spPr>
          <a:xfrm>
            <a:off x="539496" y="244775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小王打算到甲、乙两家公司中的一家应聘送餐员，如果仅从日工资的角度考虑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，请利用所学的统计学知识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为小王作出选择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，并说明理由.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8_1#96c2bc710?vcp=1&amp;vop=1&amp;pid=5bd65da66&amp;color=36,64,97&amp;vtp=1&amp;bbb=1"/>
              <p:cNvSpPr/>
              <p:nvPr/>
            </p:nvSpPr>
            <p:spPr>
              <a:xfrm>
                <a:off x="539496" y="3225882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【解】甲公司送餐员日平均送餐单数为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38×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+39×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甲公司送餐员日平均工资为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80+4×39.7=238.8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（1）知乙公司送餐员日平均工资为241.8元，因为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238.8&lt;241.8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，所以推荐小王去乙公司应聘.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8_1#96c2bc710?vcp=1&amp;vop=1&amp;pid=5bd65da6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5882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ad8a701b1.fixed?vcp=1&amp;pid=b3957374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ad8a701b1.fixed?vcp=1&amp;pid=b3957374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ad8a701b1.fixed?vcp=1&amp;pid=b3957374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39799daf.fixed?vcp=1&amp;pid=ad8a701b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439799daf.fixed?vcp=1&amp;pid=ad8a701b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8.2.2</a:t>
            </a:r>
            <a:endParaRPr lang="en-US" altLang="zh-CN" sz="4900" dirty="0"/>
          </a:p>
        </p:txBody>
      </p:sp>
      <p:sp>
        <p:nvSpPr>
          <p:cNvPr id="4" name="C_3_BD#439799daf.fixed?vcp=1&amp;pid=ad8a701b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离散型随机变量的数字特征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019f6f67?lid=d086796c8&amp;cid=d086796c8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</a:t>
            </a:r>
            <a:endParaRPr lang="en-US" altLang="zh-CN" sz="1800" dirty="0"/>
          </a:p>
        </p:txBody>
      </p:sp>
      <p:sp>
        <p:nvSpPr>
          <p:cNvPr id="3" name="C_1#目录1:1019f6f67?lid=ee0a6ea0c&amp;cid=ee0a6ea0c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离散型随机变量的方差与标准差</a:t>
            </a:r>
            <a:endParaRPr lang="en-US" altLang="zh-CN" sz="1800" dirty="0"/>
          </a:p>
        </p:txBody>
      </p:sp>
      <p:sp>
        <p:nvSpPr>
          <p:cNvPr id="4" name="C_1#目录1:1019f6f67?lid=fa2176f29&amp;cid=fa2176f29&amp;vtp=1&amp;bbb=1">
            <a:hlinkClick r:id="rId4" action="ppaction://hlinksldjump"/>
          </p:cNvPr>
          <p:cNvSpPr/>
          <p:nvPr/>
        </p:nvSpPr>
        <p:spPr>
          <a:xfrm>
            <a:off x="6044184" y="399135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利用定义求离散型随机变量的均值与方差</a:t>
            </a:r>
            <a:endParaRPr lang="en-US" altLang="zh-CN" sz="1800" dirty="0"/>
          </a:p>
        </p:txBody>
      </p:sp>
      <p:sp>
        <p:nvSpPr>
          <p:cNvPr id="5" name="C_1#目录1:1019f6f67?lid=0c589b974&amp;cid=0c589b974&amp;vtp=1&amp;bbb=1">
            <a:hlinkClick r:id="rId5" action="ppaction://hlinksldjump"/>
          </p:cNvPr>
          <p:cNvSpPr/>
          <p:nvPr/>
        </p:nvSpPr>
        <p:spPr>
          <a:xfrm>
            <a:off x="6044184" y="438454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两点分布的均值与方差</a:t>
            </a:r>
            <a:endParaRPr lang="en-US" altLang="zh-CN" sz="1800" dirty="0"/>
          </a:p>
        </p:txBody>
      </p:sp>
      <p:sp>
        <p:nvSpPr>
          <p:cNvPr id="6" name="C_1#目录1:1019f6f67?lid=31c0d08a3&amp;cid=31c0d08a3&amp;vtp=1&amp;bbb=1">
            <a:hlinkClick r:id="rId6" action="ppaction://hlinksldjump"/>
          </p:cNvPr>
          <p:cNvSpPr/>
          <p:nvPr/>
        </p:nvSpPr>
        <p:spPr>
          <a:xfrm>
            <a:off x="6044184" y="478688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根据离散型随机变量的均值求参数</a:t>
            </a:r>
            <a:endParaRPr lang="en-US" altLang="zh-CN" sz="1800" dirty="0"/>
          </a:p>
        </p:txBody>
      </p:sp>
      <p:sp>
        <p:nvSpPr>
          <p:cNvPr id="7" name="C_1#目录1:1019f6f67?lid=3e64a33af&amp;cid=3e64a33af&amp;vtp=1&amp;bbb=1">
            <a:hlinkClick r:id="rId7" action="ppaction://hlinksldjump"/>
          </p:cNvPr>
          <p:cNvSpPr/>
          <p:nvPr/>
        </p:nvSpPr>
        <p:spPr>
          <a:xfrm>
            <a:off x="6044184" y="518007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根据离散型随机变量的方差求参数</a:t>
            </a:r>
            <a:endParaRPr lang="en-US" altLang="zh-CN" sz="1800" dirty="0"/>
          </a:p>
        </p:txBody>
      </p:sp>
      <p:sp>
        <p:nvSpPr>
          <p:cNvPr id="8" name="C_1#目录1:1019f6f67?lid=8c4cff9b7&amp;cid=8c4cff9b7&amp;vtp=1&amp;bbb=1">
            <a:hlinkClick r:id="rId8" action="ppaction://hlinksldjump"/>
          </p:cNvPr>
          <p:cNvSpPr/>
          <p:nvPr/>
        </p:nvSpPr>
        <p:spPr>
          <a:xfrm>
            <a:off x="6044184" y="557326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随机变量的均值与方差性质的应用</a:t>
            </a:r>
            <a:endParaRPr lang="en-US" altLang="zh-CN" sz="1800" dirty="0"/>
          </a:p>
        </p:txBody>
      </p:sp>
      <p:sp>
        <p:nvSpPr>
          <p:cNvPr id="9" name="C_1#目录1:1019f6f67?lid=d510f4692&amp;cid=d510f4692&amp;vtp=1&amp;bbb=1">
            <a:hlinkClick r:id="rId9" action="ppaction://hlinksldjump"/>
          </p:cNvPr>
          <p:cNvSpPr/>
          <p:nvPr/>
        </p:nvSpPr>
        <p:spPr>
          <a:xfrm>
            <a:off x="6044184" y="596646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随机变量的均值与方差的实际应用</a:t>
            </a:r>
            <a:endParaRPr lang="en-US" altLang="zh-CN" sz="1800" dirty="0"/>
          </a:p>
        </p:txBody>
      </p:sp>
      <p:pic>
        <p:nvPicPr>
          <p:cNvPr id="10" name="O_0#目录1:1019f6f67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1" name="O_0#目录1:1019f6f67.fixed?vcp=1&amp;color=36,64,97&amp;tib=255,255,255&amp;vtp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2" name="O_0#目录1:1019f6f67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3" name="O_0#目录1:1019f6f67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4" name="O_0#目录1:1019f6f67.fixed?lid=1019f6f67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5" name="O_0#目录1:1019f6f67.fixed?lid=5d3749795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019f6f67?vcp=1&amp;pid=439799da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1019f6f67?vcp=1&amp;pid=439799daf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d086796c8?vcp=1&amp;pid=1019f6f67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离散型随机变量的均值</a:t>
            </a:r>
            <a:endParaRPr lang="en-US" altLang="zh-CN" sz="2200" dirty="0"/>
          </a:p>
        </p:txBody>
      </p:sp>
      <p:sp>
        <p:nvSpPr>
          <p:cNvPr id="5" name="C_5_BD#ee0a6ea0c?vcp=1&amp;pid=1019f6f67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离散型随机变量的方差与标准差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1_1#c13e75fc3?vcp=1&amp;vop=1&amp;pid=ee0a6ea0c&amp;color=36,64,97&amp;mp=1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72" y="2980677"/>
            <a:ext cx="89611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6_BD.1_1#c13e75fc3?vcp=1&amp;vop=1&amp;pid=ee0a6ea0c&amp;color=36,64,97&amp;mp=1&amp;vtp=1&amp;bt=1&amp;bbb=1"/>
          <p:cNvSpPr/>
          <p:nvPr/>
        </p:nvSpPr>
        <p:spPr>
          <a:xfrm>
            <a:off x="539496" y="293324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（正确的打“√”，错误的打“×”）.</a:t>
            </a:r>
            <a:endParaRPr lang="en-US" altLang="zh-CN" sz="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T_7_BD.2_1#7def91c4d?vaa=1&amp;vcp=1&amp;pid=c13e75fc3&amp;color=36,64,97&amp;vtp=1&amp;bbb=1"/>
              <p:cNvSpPr/>
              <p:nvPr/>
            </p:nvSpPr>
            <p:spPr>
              <a:xfrm>
                <a:off x="539496" y="335037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取值的概率的平均值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T_7_BD.2_1#7def91c4d?vaa=1&amp;vcp=1&amp;pid=c13e75f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0373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T_7_AN.4_1#7def91c4d.bracket?vaa=1&amp;vcp=1&amp;pid=c13e75fc3&amp;color=36,64,97&amp;vpa=1&amp;vtp=1"/>
          <p:cNvSpPr/>
          <p:nvPr/>
        </p:nvSpPr>
        <p:spPr>
          <a:xfrm>
            <a:off x="7169245" y="3346563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T_7_AS.3_1#7def91c4d?vaa=1&amp;vcp=1&amp;pid=c13e75fc3&amp;color=36,64,97&amp;vtp=1&amp;bbb=1"/>
              <p:cNvSpPr/>
              <p:nvPr/>
            </p:nvSpPr>
            <p:spPr>
              <a:xfrm>
                <a:off x="539496" y="37656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取值的平均水平.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T_7_AS.3_1#7def91c4d?vaa=1&amp;vcp=1&amp;pid=c13e75f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65663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T_7_BD.6_1#b04f800da?vaa=1&amp;vcp=1&amp;pid=c13e75fc3&amp;color=36,64,97&amp;vtp=1&amp;bt=1&amp;bbb=1"/>
              <p:cNvSpPr/>
              <p:nvPr/>
            </p:nvSpPr>
            <p:spPr>
              <a:xfrm>
                <a:off x="539496" y="314507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取值的平均水平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T_7_BD.6_1#b04f800da?vaa=1&amp;vcp=1&amp;pid=c13e75fc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507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T_7_AN.8_1#b04f800da.bracket?vaa=1&amp;vcp=1&amp;pid=c13e75fc3&amp;color=36,64,97&amp;vpa=2&amp;vtp=1"/>
          <p:cNvSpPr/>
          <p:nvPr/>
        </p:nvSpPr>
        <p:spPr>
          <a:xfrm>
            <a:off x="6725635" y="3141268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T_7_AS.7_1#b04f800da?vaa=1&amp;vcp=1&amp;pid=c13e75fc3&amp;color=36,64,97&amp;vtp=1&amp;bbb=1"/>
              <p:cNvSpPr/>
              <p:nvPr/>
            </p:nvSpPr>
            <p:spPr>
              <a:xfrm>
                <a:off x="539496" y="355763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反映了随机变量取值偏离其均值的平均程度.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T_7_AS.7_1#b04f800da?vaa=1&amp;vcp=1&amp;pid=c13e75f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5763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T_7_BD.10_1#67e445377?vaa=1&amp;vcp=1&amp;pid=c13e75fc3&amp;color=36,64,97&amp;vtp=1&amp;bt=1&amp;bbb=1"/>
              <p:cNvSpPr/>
              <p:nvPr/>
            </p:nvSpPr>
            <p:spPr>
              <a:xfrm>
                <a:off x="539496" y="316606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取值的波动水平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T_7_BD.10_1#67e445377?vaa=1&amp;vcp=1&amp;pid=c13e75fc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606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T_7_AN.12_1#67e445377.bracket?vaa=1&amp;vcp=1&amp;pid=c13e75fc3&amp;color=36,64,97&amp;vpa=3&amp;vtp=1"/>
          <p:cNvSpPr/>
          <p:nvPr/>
        </p:nvSpPr>
        <p:spPr>
          <a:xfrm>
            <a:off x="6751035" y="3162254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/>
          </a:p>
        </p:txBody>
      </p:sp>
      <p:sp>
        <p:nvSpPr>
          <p:cNvPr id="4" name="QT_7_AS.11_1#67e445377?vaa=1&amp;vcp=1&amp;pid=c13e75fc3&amp;color=36,64,97&amp;vtp=1&amp;bbb=1"/>
          <p:cNvSpPr/>
          <p:nvPr/>
        </p:nvSpPr>
        <p:spPr>
          <a:xfrm>
            <a:off x="539496" y="353665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由方差的定义可知正确.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569</Words>
  <Application>Microsoft Office PowerPoint</Application>
  <PresentationFormat>宽屏</PresentationFormat>
  <Paragraphs>234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2025-10-21T07:58:20Z</dcterms:created>
  <dcterms:modified xsi:type="dcterms:W3CDTF">2025-10-21T08:09:44Z</dcterms:modified>
  <cp:category/>
  <cp:contentStatus/>
</cp:coreProperties>
</file>